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7" r:id="rId5"/>
    <p:sldId id="617" r:id="rId6"/>
    <p:sldId id="264" r:id="rId7"/>
    <p:sldId id="601" r:id="rId8"/>
    <p:sldId id="602" r:id="rId9"/>
    <p:sldId id="603" r:id="rId10"/>
    <p:sldId id="604" r:id="rId11"/>
    <p:sldId id="605" r:id="rId12"/>
    <p:sldId id="606" r:id="rId13"/>
    <p:sldId id="607" r:id="rId14"/>
    <p:sldId id="608" r:id="rId15"/>
    <p:sldId id="609" r:id="rId16"/>
    <p:sldId id="610" r:id="rId17"/>
    <p:sldId id="618" r:id="rId18"/>
    <p:sldId id="619" r:id="rId19"/>
    <p:sldId id="621" r:id="rId20"/>
    <p:sldId id="620" r:id="rId21"/>
    <p:sldId id="611" r:id="rId22"/>
    <p:sldId id="270" r:id="rId23"/>
    <p:sldId id="272" r:id="rId24"/>
    <p:sldId id="612" r:id="rId25"/>
    <p:sldId id="613" r:id="rId26"/>
    <p:sldId id="614" r:id="rId27"/>
    <p:sldId id="281" r:id="rId28"/>
    <p:sldId id="282" r:id="rId29"/>
    <p:sldId id="283" r:id="rId30"/>
    <p:sldId id="615" r:id="rId31"/>
    <p:sldId id="616" r:id="rId32"/>
    <p:sldId id="622" r:id="rId33"/>
    <p:sldId id="295" r:id="rId34"/>
    <p:sldId id="623" r:id="rId35"/>
  </p:sldIdLst>
  <p:sldSz cx="12192000" cy="6858000"/>
  <p:notesSz cx="6797675" cy="9926638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bold" panose="020F0702030404030204" pitchFamily="34" charset="0"/>
      <p:bold r:id="rId42"/>
    </p:embeddedFont>
    <p:embeddedFont>
      <p:font typeface="Calibri Light" panose="020F0302020204030204" pitchFamily="34" charset="0"/>
      <p:regular r:id="rId43"/>
      <p:italic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F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4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0D3C-9C1D-4F40-9A56-E4915A4C467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7770A-A0E5-4732-8333-371A72353A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474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4CA60-9236-4321-BD87-3FAEB91FB469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0A922-D586-4ABF-AD4D-7EBCEBE5A3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1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64cbd8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664cbd8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6177d316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6177d316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Before starting any cyber lessons teach them what these are.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 repeat it whenever you’re doing something.  I am giving you permission to do this now…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How do police get passwords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5c0f41fd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5c0f41fd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5c0f41fd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5c0f41fd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5c0f41fd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5c0f41fd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913406" y="556624"/>
            <a:ext cx="427859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52400" y="3415144"/>
            <a:ext cx="11887200" cy="34428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7" y="4119073"/>
            <a:ext cx="6417952" cy="10403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bg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EDIT TITLE</a:t>
            </a:r>
            <a:endParaRPr lang="en-GB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8" y="5228106"/>
            <a:ext cx="6405115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bg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subtitle </a:t>
            </a:r>
            <a:endParaRPr lang="en-GB" dirty="0"/>
          </a:p>
        </p:txBody>
      </p:sp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9" y="5788552"/>
            <a:ext cx="6417952" cy="602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bg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/>
              <a:t>Click to add presenter’s name and </a:t>
            </a:r>
            <a:br>
              <a:rPr lang="nl-NL" dirty="0"/>
            </a:br>
            <a:r>
              <a:rPr lang="nl-NL" dirty="0"/>
              <a:t>job title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97551" y="847142"/>
            <a:ext cx="4153375" cy="554382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9CAC4-B068-44D3-ADBC-F85C42506A47}"/>
              </a:ext>
            </a:extLst>
          </p:cNvPr>
          <p:cNvSpPr txBox="1"/>
          <p:nvPr userDrawn="1"/>
        </p:nvSpPr>
        <p:spPr>
          <a:xfrm>
            <a:off x="9738911" y="6577070"/>
            <a:ext cx="1812015" cy="280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85000" lnSpcReduction="20000"/>
          </a:bodyPr>
          <a:lstStyle/>
          <a:p>
            <a:pPr algn="l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A262F-2498-4174-A0AD-F343DA35CB83}"/>
              </a:ext>
            </a:extLst>
          </p:cNvPr>
          <p:cNvSpPr txBox="1"/>
          <p:nvPr userDrawn="1"/>
        </p:nvSpPr>
        <p:spPr>
          <a:xfrm>
            <a:off x="10102467" y="6499952"/>
            <a:ext cx="1937133" cy="280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85000" lnSpcReduction="20000"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03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6"/>
            <a:ext cx="10816139" cy="91558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DBA54B-6B1F-4478-8CEB-C8B1023C11B6}"/>
              </a:ext>
            </a:extLst>
          </p:cNvPr>
          <p:cNvCxnSpPr>
            <a:cxnSpLocks/>
          </p:cNvCxnSpPr>
          <p:nvPr userDrawn="1"/>
        </p:nvCxnSpPr>
        <p:spPr>
          <a:xfrm>
            <a:off x="628651" y="6135154"/>
            <a:ext cx="108475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304BF3-0802-457D-A42E-8311612A4353}"/>
              </a:ext>
            </a:extLst>
          </p:cNvPr>
          <p:cNvSpPr txBox="1"/>
          <p:nvPr userDrawn="1"/>
        </p:nvSpPr>
        <p:spPr>
          <a:xfrm>
            <a:off x="9474390" y="6323682"/>
            <a:ext cx="2001776" cy="27542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77500" lnSpcReduction="20000"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88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7"/>
            <a:ext cx="10847515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A5D75D-8012-4073-A220-CF4EB9E20C01}"/>
              </a:ext>
            </a:extLst>
          </p:cNvPr>
          <p:cNvCxnSpPr>
            <a:cxnSpLocks/>
          </p:cNvCxnSpPr>
          <p:nvPr userDrawn="1"/>
        </p:nvCxnSpPr>
        <p:spPr>
          <a:xfrm>
            <a:off x="483873" y="6035489"/>
            <a:ext cx="108475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BC8D53-BB54-4590-A776-4B392686C6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6825" y="2328863"/>
            <a:ext cx="4594225" cy="304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5CBC7-D209-4861-B33E-030E1F555698}"/>
              </a:ext>
            </a:extLst>
          </p:cNvPr>
          <p:cNvSpPr txBox="1"/>
          <p:nvPr userDrawn="1"/>
        </p:nvSpPr>
        <p:spPr>
          <a:xfrm>
            <a:off x="9599864" y="6225043"/>
            <a:ext cx="1729648" cy="3520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49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27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a_Content slide">
  <p:cSld name="1_4a_Content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483873" y="560367"/>
            <a:ext cx="11144412" cy="113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1" y="6225043"/>
            <a:ext cx="1730819" cy="4619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491615" y="1708353"/>
            <a:ext cx="11164868" cy="442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34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343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34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338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8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ero Bold" panose="02000000000000000000" pitchFamily="50" charset="2"/>
          <a:ea typeface="Aero Bold" panose="02000000000000000000" pitchFamily="50" charset="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itsfrombytes/4381022540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series/pegasus-project" TargetMode="External"/><Relationship Id="rId2" Type="http://schemas.openxmlformats.org/officeDocument/2006/relationships/hyperlink" Target="https://www.ft.com/content/4da1117e-756c-11e9-be7d-6d846537acab?segmentid=acee4131-99c2-09d3-a635-873e61754ec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uricata.io/feature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torproject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stechnica.com/information-technology/2023/02/until-further-notice-think-twice-before-using-google-to-download-softwa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xsrf=ACYBGNSqEEj_5OPXRlPN6TRk9dYKGikxlw:1575474552889&amp;q=ross+ulbricht+criminal+penalty&amp;sa=X&amp;ved=2ahUKEwiSks-IrJzmAhXiQhUIHdsSBTAQ6BMoADAdegQIDhAR&amp;sxsrf=ACYBGNSqEEj_5OPXRlPN6TRk9dYKGikxlw:157547455288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justice.gov/usao-wdpa/pr/siemens-contract-employee-intentionally-damaged-computers-planting-logic-bombs-program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44717" y="3619055"/>
            <a:ext cx="6844362" cy="1040380"/>
          </a:xfrm>
        </p:spPr>
        <p:txBody>
          <a:bodyPr/>
          <a:lstStyle/>
          <a:p>
            <a:r>
              <a:rPr lang="en-GB" dirty="0"/>
              <a:t>Who is knocking on the door to your Information System? - Part 2</a:t>
            </a:r>
            <a:br>
              <a:rPr lang="en-GB" dirty="0"/>
            </a:br>
            <a:br>
              <a:rPr lang="en-GB" dirty="0"/>
            </a:b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Lecturer - Martin Sparrius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805E92-FD5C-42B9-90D4-A0AE8BD72679}"/>
              </a:ext>
            </a:extLst>
          </p:cNvPr>
          <p:cNvCxnSpPr/>
          <p:nvPr/>
        </p:nvCxnSpPr>
        <p:spPr>
          <a:xfrm>
            <a:off x="609600" y="5763904"/>
            <a:ext cx="63689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C950FAD-F4E0-4661-88C2-9CF0DE9F0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171" r="22171"/>
          <a:stretch>
            <a:fillRect/>
          </a:stretch>
        </p:blipFill>
        <p:spPr>
          <a:xfrm>
            <a:off x="8598390" y="972098"/>
            <a:ext cx="2539663" cy="33898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920D63-BAB4-40E4-B7D9-661809491AED}"/>
              </a:ext>
            </a:extLst>
          </p:cNvPr>
          <p:cNvSpPr txBox="1"/>
          <p:nvPr/>
        </p:nvSpPr>
        <p:spPr>
          <a:xfrm>
            <a:off x="9948231" y="6433851"/>
            <a:ext cx="2049138" cy="28643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85000" lnSpcReduction="2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CSFIS – Week 3</a:t>
            </a:r>
          </a:p>
        </p:txBody>
      </p:sp>
    </p:spTree>
    <p:extLst>
      <p:ext uri="{BB962C8B-B14F-4D97-AF65-F5344CB8AC3E}">
        <p14:creationId xmlns:p14="http://schemas.microsoft.com/office/powerpoint/2010/main" val="410558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2F7-0E39-458B-9C4C-BDCC8A97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5" y="223368"/>
            <a:ext cx="10816139" cy="915589"/>
          </a:xfrm>
        </p:spPr>
        <p:txBody>
          <a:bodyPr/>
          <a:lstStyle/>
          <a:p>
            <a:r>
              <a:rPr lang="en-GB" dirty="0"/>
              <a:t>State sponsored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5F3D1-28C0-42B7-8CA9-5914ED3BF81B}"/>
              </a:ext>
            </a:extLst>
          </p:cNvPr>
          <p:cNvSpPr txBox="1"/>
          <p:nvPr/>
        </p:nvSpPr>
        <p:spPr>
          <a:xfrm>
            <a:off x="406755" y="935307"/>
            <a:ext cx="47748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Makes use of very advanced software (APTs)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Tailored for this specific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Willing to play the long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Targets can be both information and physical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Realistically for most companies there is no pratical defence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You need to isolate core systems from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Prevent physical access to your systems</a:t>
            </a:r>
          </a:p>
        </p:txBody>
      </p:sp>
      <p:pic>
        <p:nvPicPr>
          <p:cNvPr id="2050" name="Picture 2" descr="State Sponsored Cyber Warfare">
            <a:extLst>
              <a:ext uri="{FF2B5EF4-FFF2-40B4-BE49-F238E27FC236}">
                <a16:creationId xmlns:a16="http://schemas.microsoft.com/office/drawing/2014/main" id="{57D13AF5-09F8-45F6-B695-BA0628586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42" y="1860991"/>
            <a:ext cx="5738752" cy="19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D80D-49A9-430F-881C-3A7D613A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Surveillance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AE42-71E7-49AB-A26C-9567D9C8F8A1}"/>
              </a:ext>
            </a:extLst>
          </p:cNvPr>
          <p:cNvSpPr txBox="1"/>
          <p:nvPr/>
        </p:nvSpPr>
        <p:spPr>
          <a:xfrm>
            <a:off x="560991" y="1221745"/>
            <a:ext cx="65008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Advanced and extensive monitoring of national communication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ECHELON is a good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Run by the 5 Eyes and exposed by Edward Snowden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Realistically for most companies there is no defence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You need to isolate core systems from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Not use any form of digital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Or be Elon Musk/Mark Zuckerberg and create your own satellite cloud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DE1497-71DF-4268-A1D1-3F668E9D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90" y="575420"/>
            <a:ext cx="1787888" cy="2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D80D-49A9-430F-881C-3A7D613A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Cyber Weapons (like Pegasus)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AE42-71E7-49AB-A26C-9567D9C8F8A1}"/>
              </a:ext>
            </a:extLst>
          </p:cNvPr>
          <p:cNvSpPr txBox="1"/>
          <p:nvPr/>
        </p:nvSpPr>
        <p:spPr>
          <a:xfrm>
            <a:off x="560991" y="1221745"/>
            <a:ext cx="65008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Advanced software that makes use of zero day exploits or insider knowledge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Unlike state sponsored threats this software is sold to private individuals as well as other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Pegasus, by NSO, is a notorious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Realistix mitigation is difficult: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You need to have a dedicated cyber security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You need to isolate core systems from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Not use any form of digital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Guess you’re beginning to see a pattern here ;-)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696C7-1518-48DE-9915-2D32E81E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955" y="1221745"/>
            <a:ext cx="213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92F0-ADCA-4692-9653-063BE120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detail on Pegasus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FB36-0F3A-40CB-A7FB-4BA47681594A}"/>
              </a:ext>
            </a:extLst>
          </p:cNvPr>
          <p:cNvSpPr txBox="1"/>
          <p:nvPr/>
        </p:nvSpPr>
        <p:spPr>
          <a:xfrm>
            <a:off x="430625" y="1123416"/>
            <a:ext cx="639065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hlinkClick r:id="rId2"/>
              </a:rPr>
              <a:t>FT</a:t>
            </a:r>
            <a:r>
              <a:rPr lang="en-US" dirty="0"/>
              <a:t> revealed that WhatsApp had a major security flaw that was being used by NSO to leverage extensive access to a user’s 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Made use of a buffer overflow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installed by just calling someone on WhatsApp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didn’t even need to pick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affected at least 1400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WhatsApp has responding by suing NSO in American courts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come back to them in the Legal/Ethics lecture, but if you want more information go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GB" sz="1200" dirty="0">
                <a:hlinkClick r:id="rId3"/>
              </a:rPr>
              <a:t>https://www.theguardian.com/news/series/pegasus-project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1F385-B2EC-4E06-AB79-D7C0D65FA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30" y="1136128"/>
            <a:ext cx="5043545" cy="43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BF8CC-C3A7-6ED1-6E65-1CBE088B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3189-5427-BF89-3E53-7937EBF5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they in your system? Intrusion Detection and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6C368-5D1A-1F80-6E4B-8C1B4F4ABEF5}"/>
              </a:ext>
            </a:extLst>
          </p:cNvPr>
          <p:cNvSpPr txBox="1"/>
          <p:nvPr/>
        </p:nvSpPr>
        <p:spPr>
          <a:xfrm>
            <a:off x="483873" y="1752687"/>
            <a:ext cx="95253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Start with your home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normal for your machine? Has it changed since you bought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can you tell apart the changes you made and those from external actors?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you make use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Anti-Virus and Firewalls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Task Manager and Resource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Registry scanners</a:t>
            </a:r>
          </a:p>
        </p:txBody>
      </p:sp>
      <p:pic>
        <p:nvPicPr>
          <p:cNvPr id="2052" name="Picture 4" descr="Easy Ways to Open Resource Monitor in Windows 10 | Password Recovery">
            <a:extLst>
              <a:ext uri="{FF2B5EF4-FFF2-40B4-BE49-F238E27FC236}">
                <a16:creationId xmlns:a16="http://schemas.microsoft.com/office/drawing/2014/main" id="{2B1F0735-61AE-D0A1-E6C2-DAAC6266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26" y="2759639"/>
            <a:ext cx="53911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8AB3-63AC-84C8-8108-80A3D992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CB60-9E67-6963-B96D-491429D3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Intrusion Detection Systems (IDS)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0BF7D-6409-757B-D91B-79753CDC0587}"/>
              </a:ext>
            </a:extLst>
          </p:cNvPr>
          <p:cNvSpPr txBox="1"/>
          <p:nvPr/>
        </p:nvSpPr>
        <p:spPr>
          <a:xfrm>
            <a:off x="483873" y="1330656"/>
            <a:ext cx="952536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Much more than just a 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Network focused and examines a variety of aspects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Internet Traffic, File Access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need to fine a balance between effectiveness and resource consumption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Signature 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Looks for specific byte sequences or hash values in network traffic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Works well, but only for know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Anomoly based traffic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Looks for traffic that is ‘different’ and needs Machine Learning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Initial high rate of false positives while training the ML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Very resource intensive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D1F8-E116-4336-F5D8-118CF39A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C779-4846-E53A-0F39-EF3792F6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 of an 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4F74F-2FC1-BFDD-6DDF-318EA24114B9}"/>
              </a:ext>
            </a:extLst>
          </p:cNvPr>
          <p:cNvSpPr txBox="1"/>
          <p:nvPr/>
        </p:nvSpPr>
        <p:spPr>
          <a:xfrm>
            <a:off x="483873" y="1018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Suricata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68CAD4-6180-CD1B-05D2-AC7461D5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3" y="1387492"/>
            <a:ext cx="10636057" cy="46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83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93D2-0955-E54E-D6B5-38C92AE8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A186-58E6-0C45-AA94-BE6AB805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an 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8F08D-D5E3-63D3-1F87-7B9F4B95592D}"/>
              </a:ext>
            </a:extLst>
          </p:cNvPr>
          <p:cNvSpPr txBox="1"/>
          <p:nvPr/>
        </p:nvSpPr>
        <p:spPr>
          <a:xfrm>
            <a:off x="622419" y="1475955"/>
            <a:ext cx="10539046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Severely affected by network ‘noise’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Bad packets, wire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Can’t read encrypted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battle keep up with rapidly evolving threat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Real attacks can be ignored due to high rate of false 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Attacks can be fragmented and then recombined (kind of like a torrent)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Co-ordinated, low frequency and bandwith attacks can confuse the system</a:t>
            </a:r>
          </a:p>
        </p:txBody>
      </p:sp>
    </p:spTree>
    <p:extLst>
      <p:ext uri="{BB962C8B-B14F-4D97-AF65-F5344CB8AC3E}">
        <p14:creationId xmlns:p14="http://schemas.microsoft.com/office/powerpoint/2010/main" val="369761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D950-0273-4931-B818-AFB29643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Dark Web (where you learn to be a real hacker?)</a:t>
            </a:r>
          </a:p>
        </p:txBody>
      </p:sp>
      <p:pic>
        <p:nvPicPr>
          <p:cNvPr id="3" name="Google Shape;303;p38">
            <a:extLst>
              <a:ext uri="{FF2B5EF4-FFF2-40B4-BE49-F238E27FC236}">
                <a16:creationId xmlns:a16="http://schemas.microsoft.com/office/drawing/2014/main" id="{398C451A-EE14-4282-B5DC-53DBD9CB0E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1430700"/>
            <a:ext cx="3172858" cy="26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4;p41">
            <a:extLst>
              <a:ext uri="{FF2B5EF4-FFF2-40B4-BE49-F238E27FC236}">
                <a16:creationId xmlns:a16="http://schemas.microsoft.com/office/drawing/2014/main" id="{EFA6B6A2-76F7-4D3D-BDEE-63F85E84F6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02" y="1692581"/>
            <a:ext cx="4401812" cy="423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1;p46">
            <a:hlinkClick r:id="rId4"/>
            <a:extLst>
              <a:ext uri="{FF2B5EF4-FFF2-40B4-BE49-F238E27FC236}">
                <a16:creationId xmlns:a16="http://schemas.microsoft.com/office/drawing/2014/main" id="{A3DF2277-C4F9-4755-BE53-AF629C64C3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9326" y="4094028"/>
            <a:ext cx="2753131" cy="1833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04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553863" y="571653"/>
            <a:ext cx="83583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Dark Web can be very dark!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553863" y="1302686"/>
            <a:ext cx="8373600" cy="97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We need to agree on some ethics and ground rules before we continue!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sz="2400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7A5BA4-0CDB-4484-97DB-7C7B732CDD2A}"/>
              </a:ext>
            </a:extLst>
          </p:cNvPr>
          <p:cNvGrpSpPr/>
          <p:nvPr/>
        </p:nvGrpSpPr>
        <p:grpSpPr>
          <a:xfrm>
            <a:off x="386774" y="2097067"/>
            <a:ext cx="5911256" cy="3750759"/>
            <a:chOff x="386774" y="2097067"/>
            <a:chExt cx="5911256" cy="3750759"/>
          </a:xfrm>
        </p:grpSpPr>
        <p:pic>
          <p:nvPicPr>
            <p:cNvPr id="1026" name="Picture 2" descr="Star Wars Quotes - Good Morning and Birthday Wishes for Fans">
              <a:extLst>
                <a:ext uri="{FF2B5EF4-FFF2-40B4-BE49-F238E27FC236}">
                  <a16:creationId xmlns:a16="http://schemas.microsoft.com/office/drawing/2014/main" id="{E2556764-94F9-4033-A20D-07D6778B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995" y="2097067"/>
              <a:ext cx="3130035" cy="375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63;p32">
              <a:extLst>
                <a:ext uri="{FF2B5EF4-FFF2-40B4-BE49-F238E27FC236}">
                  <a16:creationId xmlns:a16="http://schemas.microsoft.com/office/drawing/2014/main" id="{BC988DA1-E447-4FC0-B086-95C86B5999F7}"/>
                </a:ext>
              </a:extLst>
            </p:cNvPr>
            <p:cNvSpPr txBox="1">
              <a:spLocks/>
            </p:cNvSpPr>
            <p:nvPr/>
          </p:nvSpPr>
          <p:spPr>
            <a:xfrm>
              <a:off x="386774" y="2597451"/>
              <a:ext cx="2576764" cy="977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457200" marR="0" lvl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43434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302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600"/>
                <a:buFont typeface="Arial"/>
                <a:buChar char="•"/>
                <a:defRPr sz="16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75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400"/>
                <a:buFont typeface="Arial"/>
                <a:buChar char="•"/>
                <a:defRPr sz="14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75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400"/>
                <a:buFont typeface="Arial"/>
                <a:buChar char="•"/>
                <a:defRPr sz="14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GB" sz="2400" dirty="0">
                  <a:solidFill>
                    <a:srgbClr val="FF0000"/>
                  </a:solidFill>
                </a:rPr>
                <a:t>People think this is the Dark Web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3B531E2-1DA8-45C9-A9CA-42CBD7399F9F}"/>
                </a:ext>
              </a:extLst>
            </p:cNvPr>
            <p:cNvCxnSpPr/>
            <p:nvPr/>
          </p:nvCxnSpPr>
          <p:spPr>
            <a:xfrm>
              <a:off x="2522863" y="3294043"/>
              <a:ext cx="10025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586CFB-2757-4AFE-9479-487561A5003E}"/>
              </a:ext>
            </a:extLst>
          </p:cNvPr>
          <p:cNvGrpSpPr/>
          <p:nvPr/>
        </p:nvGrpSpPr>
        <p:grpSpPr>
          <a:xfrm>
            <a:off x="7575180" y="2097067"/>
            <a:ext cx="2789857" cy="3668709"/>
            <a:chOff x="7575180" y="2097067"/>
            <a:chExt cx="2789857" cy="3668709"/>
          </a:xfrm>
        </p:grpSpPr>
        <p:pic>
          <p:nvPicPr>
            <p:cNvPr id="1028" name="Picture 4" descr="Eye Bleach bath | Confusions and Connections">
              <a:extLst>
                <a:ext uri="{FF2B5EF4-FFF2-40B4-BE49-F238E27FC236}">
                  <a16:creationId xmlns:a16="http://schemas.microsoft.com/office/drawing/2014/main" id="{EF96390D-9D44-4C17-9D15-DA6776580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180" y="2097067"/>
              <a:ext cx="266700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Google Shape;263;p32">
              <a:extLst>
                <a:ext uri="{FF2B5EF4-FFF2-40B4-BE49-F238E27FC236}">
                  <a16:creationId xmlns:a16="http://schemas.microsoft.com/office/drawing/2014/main" id="{300E63CB-4E0F-489A-813F-3DB1E177CBDD}"/>
                </a:ext>
              </a:extLst>
            </p:cNvPr>
            <p:cNvSpPr txBox="1">
              <a:spLocks/>
            </p:cNvSpPr>
            <p:nvPr/>
          </p:nvSpPr>
          <p:spPr>
            <a:xfrm>
              <a:off x="7788273" y="4787971"/>
              <a:ext cx="2576764" cy="977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457200" marR="0" lvl="0" indent="-355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43434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302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600"/>
                <a:buFont typeface="Arial"/>
                <a:buChar char="•"/>
                <a:defRPr sz="16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175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400"/>
                <a:buFont typeface="Arial"/>
                <a:buChar char="•"/>
                <a:defRPr sz="14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175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343434"/>
                </a:buClr>
                <a:buSzPts val="1400"/>
                <a:buFont typeface="Arial"/>
                <a:buChar char="•"/>
                <a:defRPr sz="1400" b="0" i="0" u="none" strike="noStrike" kern="1200" cap="none">
                  <a:solidFill>
                    <a:srgbClr val="343434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GB" sz="2400" dirty="0">
                  <a:solidFill>
                    <a:srgbClr val="FF0000"/>
                  </a:solidFill>
                </a:rPr>
                <a:t>This is more like what happens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802DD4-AFD8-454A-8BCC-18BC64F50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5387" y="4175393"/>
              <a:ext cx="0" cy="736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2ED5-AA32-EAD5-046B-E9EBB772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4" y="560366"/>
            <a:ext cx="3055740" cy="915589"/>
          </a:xfrm>
        </p:spPr>
        <p:txBody>
          <a:bodyPr/>
          <a:lstStyle/>
          <a:p>
            <a:r>
              <a:rPr lang="en-GB" dirty="0"/>
              <a:t>There is always a new angle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4B048-3505-0B2C-B65B-E5E5B567DB01}"/>
              </a:ext>
            </a:extLst>
          </p:cNvPr>
          <p:cNvSpPr txBox="1"/>
          <p:nvPr/>
        </p:nvSpPr>
        <p:spPr>
          <a:xfrm>
            <a:off x="2054941" y="6178330"/>
            <a:ext cx="8652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2"/>
              </a:rPr>
              <a:t>https://arstechnica.com/information-technology/2023/02/until-further-notice-think-twice-before-using-google-to-download-software/</a:t>
            </a: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92B89-3538-88E0-8731-ACB15C85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66" y="156450"/>
            <a:ext cx="8487960" cy="294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515EA-7D7C-A2A6-040D-89F8298E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6" y="3296597"/>
            <a:ext cx="8585840" cy="216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468BB-5643-AA14-2E37-AEF84FFF1352}"/>
              </a:ext>
            </a:extLst>
          </p:cNvPr>
          <p:cNvSpPr txBox="1"/>
          <p:nvPr/>
        </p:nvSpPr>
        <p:spPr>
          <a:xfrm>
            <a:off x="8798028" y="3289555"/>
            <a:ext cx="26958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 is being attacked?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has changed?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caused the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321087" y="250308"/>
            <a:ext cx="10088431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You won’t get a good job with a criminal record</a:t>
            </a:r>
            <a:endParaRPr dirty="0"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321087" y="1387668"/>
            <a:ext cx="8940900" cy="47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indent="-114300">
              <a:spcBef>
                <a:spcPts val="1100"/>
              </a:spcBef>
              <a:buClr>
                <a:schemeClr val="dk1"/>
              </a:buClr>
              <a:buSzPts val="1100"/>
              <a:buNone/>
            </a:pPr>
            <a:r>
              <a:rPr lang="en-US" sz="2400" b="1" dirty="0">
                <a:latin typeface="+mn-lt"/>
              </a:rPr>
              <a:t>You could be breaking these laws:</a:t>
            </a:r>
          </a:p>
          <a:p>
            <a:pPr marL="254000" indent="-114300">
              <a:spcBef>
                <a:spcPts val="1100"/>
              </a:spcBef>
              <a:buClr>
                <a:schemeClr val="dk1"/>
              </a:buClr>
              <a:buSzPts val="1100"/>
              <a:buNone/>
            </a:pPr>
            <a:endParaRPr lang="en-US" sz="2400" b="1" dirty="0">
              <a:latin typeface="+mn-lt"/>
            </a:endParaRPr>
          </a:p>
          <a:p>
            <a:pPr marL="254000" indent="-114300">
              <a:spcBef>
                <a:spcPts val="1100"/>
              </a:spcBef>
              <a:buClr>
                <a:schemeClr val="dk1"/>
              </a:buClr>
              <a:buSzPts val="1100"/>
              <a:buNone/>
            </a:pPr>
            <a:r>
              <a:rPr lang="en-US" b="1" dirty="0">
                <a:latin typeface="+mn-lt"/>
              </a:rPr>
              <a:t>Computer Misuse Act (1998)</a:t>
            </a:r>
            <a:endParaRPr b="1" dirty="0">
              <a:latin typeface="+mn-lt"/>
            </a:endParaRPr>
          </a:p>
          <a:p>
            <a:pPr marL="419100" indent="-342900">
              <a:spcBef>
                <a:spcPts val="1100"/>
              </a:spcBef>
              <a:buSzPts val="24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Unauthorised access to computer material.</a:t>
            </a:r>
            <a:endParaRPr sz="1600" dirty="0">
              <a:solidFill>
                <a:schemeClr val="tx1"/>
              </a:solidFill>
              <a:latin typeface="+mn-lt"/>
            </a:endParaRPr>
          </a:p>
          <a:p>
            <a:pPr marL="419100" indent="-342900">
              <a:spcBef>
                <a:spcPts val="0"/>
              </a:spcBef>
              <a:buSzPts val="24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Unauthorised access with intent to commit or facilitate commission of further offences.</a:t>
            </a:r>
            <a:endParaRPr sz="1600" dirty="0">
              <a:solidFill>
                <a:schemeClr val="tx1"/>
              </a:solidFill>
              <a:latin typeface="+mn-lt"/>
            </a:endParaRPr>
          </a:p>
          <a:p>
            <a:pPr marL="419100" indent="-342900">
              <a:spcBef>
                <a:spcPts val="0"/>
              </a:spcBef>
              <a:buSzPts val="24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Unauthorised modification of computer material.</a:t>
            </a:r>
          </a:p>
          <a:p>
            <a:pPr marL="419100" indent="-342900">
              <a:spcBef>
                <a:spcPts val="0"/>
              </a:spcBef>
              <a:buSzPts val="2400"/>
            </a:pPr>
            <a:endParaRPr lang="en-US" sz="1600" dirty="0">
              <a:latin typeface="+mn-lt"/>
            </a:endParaRPr>
          </a:p>
          <a:p>
            <a:pPr marL="76200" indent="0">
              <a:spcBef>
                <a:spcPts val="0"/>
              </a:spcBef>
              <a:buSzPts val="2400"/>
              <a:buNone/>
            </a:pPr>
            <a:r>
              <a:rPr lang="en-US" b="1" dirty="0">
                <a:latin typeface="+mn-lt"/>
              </a:rPr>
              <a:t>Regulation of Investigatory Powers Act 2000</a:t>
            </a:r>
          </a:p>
          <a:p>
            <a:pPr marL="419100" indent="-342900">
              <a:spcBef>
                <a:spcPts val="1100"/>
              </a:spcBef>
              <a:buSzPts val="24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Using covert techniques to hide form public authorities.</a:t>
            </a:r>
          </a:p>
          <a:p>
            <a:pPr marL="419100" indent="-342900">
              <a:spcBef>
                <a:spcPts val="1100"/>
              </a:spcBef>
              <a:buSzPts val="2400"/>
            </a:pPr>
            <a:endParaRPr lang="en-US" sz="1600" dirty="0">
              <a:latin typeface="+mn-lt"/>
            </a:endParaRPr>
          </a:p>
          <a:p>
            <a:pPr marL="0" indent="0">
              <a:spcBef>
                <a:spcPts val="1100"/>
              </a:spcBef>
              <a:buNone/>
            </a:pPr>
            <a:r>
              <a:rPr lang="en-US" b="1" dirty="0">
                <a:latin typeface="+mn-lt"/>
              </a:rPr>
              <a:t>Criminal Justice Act (1988)</a:t>
            </a:r>
          </a:p>
          <a:p>
            <a:pPr marL="342900" indent="-342900">
              <a:spcBef>
                <a:spcPts val="11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Possession of prohibited images of children</a:t>
            </a:r>
            <a:endParaRPr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Judge Gavel Free Stock Photo - Public Domain Pictures">
            <a:extLst>
              <a:ext uri="{FF2B5EF4-FFF2-40B4-BE49-F238E27FC236}">
                <a16:creationId xmlns:a16="http://schemas.microsoft.com/office/drawing/2014/main" id="{22267721-CF51-6688-6F35-FDFE42F2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74" y="2336486"/>
            <a:ext cx="228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F9B1-DDF8-486B-BA34-D97444B0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Cybercrime and the Dark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82C83-71C3-41A8-9837-7CEEC0FD47F7}"/>
              </a:ext>
            </a:extLst>
          </p:cNvPr>
          <p:cNvSpPr txBox="1"/>
          <p:nvPr/>
        </p:nvSpPr>
        <p:spPr>
          <a:xfrm>
            <a:off x="979714" y="1393371"/>
            <a:ext cx="3744686" cy="1687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0E074-D0DF-4D07-84DB-B5F3B26D3113}"/>
              </a:ext>
            </a:extLst>
          </p:cNvPr>
          <p:cNvSpPr txBox="1"/>
          <p:nvPr/>
        </p:nvSpPr>
        <p:spPr>
          <a:xfrm>
            <a:off x="772886" y="1393371"/>
            <a:ext cx="9601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Firstly the two are not the same thing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Not indexed by search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Dark Web is part of the Deep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This is the part you need access keys to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Generally via TOR, but not all TOR content is illegal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Whistle blower sites are one example</a:t>
            </a:r>
          </a:p>
        </p:txBody>
      </p:sp>
      <p:pic>
        <p:nvPicPr>
          <p:cNvPr id="2050" name="Picture 2" descr="The Official Tor Browser for iOS Has Gone Free - Download ...">
            <a:extLst>
              <a:ext uri="{FF2B5EF4-FFF2-40B4-BE49-F238E27FC236}">
                <a16:creationId xmlns:a16="http://schemas.microsoft.com/office/drawing/2014/main" id="{66B34B23-9A5A-4DA7-A193-C3134D64E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2" y="4044222"/>
            <a:ext cx="3171825" cy="18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Google - htxt.africa">
            <a:extLst>
              <a:ext uri="{FF2B5EF4-FFF2-40B4-BE49-F238E27FC236}">
                <a16:creationId xmlns:a16="http://schemas.microsoft.com/office/drawing/2014/main" id="{98C12BC9-0D6C-418B-9D0C-00633321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2" y="1583872"/>
            <a:ext cx="1749956" cy="91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F226B-7725-40D7-A24A-C5D47B578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81" y="4046445"/>
            <a:ext cx="2400635" cy="91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040DC-C14B-469B-A789-3FC44C0ED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201" y="4044222"/>
            <a:ext cx="3186268" cy="24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8DB6-872C-44B6-B19A-DA033FAE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4" y="560366"/>
            <a:ext cx="4643298" cy="915589"/>
          </a:xfrm>
        </p:spPr>
        <p:txBody>
          <a:bodyPr/>
          <a:lstStyle/>
          <a:p>
            <a:r>
              <a:rPr lang="en-GB" dirty="0"/>
              <a:t>But a lot is illegal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E07E7-7437-48F7-9731-AE8D30F7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95" y="79074"/>
            <a:ext cx="3373891" cy="6778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3CFAB-12A4-490B-B0D1-3C3AD04D4193}"/>
              </a:ext>
            </a:extLst>
          </p:cNvPr>
          <p:cNvSpPr txBox="1"/>
          <p:nvPr/>
        </p:nvSpPr>
        <p:spPr>
          <a:xfrm>
            <a:off x="772886" y="1393371"/>
            <a:ext cx="5889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Portsmouth University research project in 2015 by Gareth Owen</a:t>
            </a:r>
          </a:p>
        </p:txBody>
      </p:sp>
    </p:spTree>
    <p:extLst>
      <p:ext uri="{BB962C8B-B14F-4D97-AF65-F5344CB8AC3E}">
        <p14:creationId xmlns:p14="http://schemas.microsoft.com/office/powerpoint/2010/main" val="396392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2E2C-3564-458D-BEAB-05D6DF63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3" y="560366"/>
            <a:ext cx="4915441" cy="915589"/>
          </a:xfrm>
        </p:spPr>
        <p:txBody>
          <a:bodyPr/>
          <a:lstStyle/>
          <a:p>
            <a:r>
              <a:rPr lang="en-GB" dirty="0"/>
              <a:t>Finding sites can be tricky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FBF57-BC6A-46E0-860E-B420C370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25" y="192408"/>
            <a:ext cx="5500687" cy="64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4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1886904" y="560367"/>
            <a:ext cx="83583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new way of buying and selling</a:t>
            </a:r>
            <a:endParaRPr dirty="0"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1"/>
          </p:nvPr>
        </p:nvSpPr>
        <p:spPr>
          <a:xfrm>
            <a:off x="1892711" y="1708353"/>
            <a:ext cx="8373600" cy="4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425" y="1620450"/>
            <a:ext cx="7634450" cy="4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title"/>
          </p:nvPr>
        </p:nvSpPr>
        <p:spPr>
          <a:xfrm>
            <a:off x="1886904" y="560367"/>
            <a:ext cx="83583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Until you are caught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1"/>
          </p:nvPr>
        </p:nvSpPr>
        <p:spPr>
          <a:xfrm>
            <a:off x="7324176" y="1708350"/>
            <a:ext cx="2942400" cy="4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Criminal penalty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Double life imprisonment + 40 years without possibility of parole (May 29, 2015)</a:t>
            </a:r>
            <a:endParaRPr sz="2400"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088" y="1595176"/>
            <a:ext cx="5441976" cy="4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487762" y="245337"/>
            <a:ext cx="83583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Impossible without this</a:t>
            </a:r>
            <a:endParaRPr dirty="0"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08" y="1077086"/>
            <a:ext cx="5106265" cy="539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357D-44C6-4236-97ED-6B706F6D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Cybercrime and the Dark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C7B71-EE3E-47F2-9B52-CB08CE20B42F}"/>
              </a:ext>
            </a:extLst>
          </p:cNvPr>
          <p:cNvSpPr txBox="1"/>
          <p:nvPr/>
        </p:nvSpPr>
        <p:spPr>
          <a:xfrm>
            <a:off x="990600" y="1643742"/>
            <a:ext cx="8850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Criminal networks definitely use the Dark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But they also use WhatsApp and Facebook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It’s more about the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People with anonymity will do things that they might not otherwise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It’s just so easy to get access to illegal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Not really, a lot is fake/malware, and even if its real you need a delivery address</a:t>
            </a:r>
          </a:p>
        </p:txBody>
      </p:sp>
    </p:spTree>
    <p:extLst>
      <p:ext uri="{BB962C8B-B14F-4D97-AF65-F5344CB8AC3E}">
        <p14:creationId xmlns:p14="http://schemas.microsoft.com/office/powerpoint/2010/main" val="199286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B6D1-FAFB-424E-86B9-56550502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role of the Dark/Deep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08145-E6A7-4C2C-BD24-CA64C97D2258}"/>
              </a:ext>
            </a:extLst>
          </p:cNvPr>
          <p:cNvSpPr txBox="1"/>
          <p:nvPr/>
        </p:nvSpPr>
        <p:spPr>
          <a:xfrm>
            <a:off x="587828" y="1621971"/>
            <a:ext cx="8850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It’s complicated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It’s a valuable resource for information sharing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But definitely not something someone should be using at 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/>
              <a:t>Just be aware the worst of the internet is there and the government has a strong interest in anyone using it</a:t>
            </a:r>
          </a:p>
        </p:txBody>
      </p:sp>
    </p:spTree>
    <p:extLst>
      <p:ext uri="{BB962C8B-B14F-4D97-AF65-F5344CB8AC3E}">
        <p14:creationId xmlns:p14="http://schemas.microsoft.com/office/powerpoint/2010/main" val="261355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D3B0-A085-CEF0-B8D2-A93D38B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 intelligence from the ‘wild’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A3CA4-A820-E8D8-57D6-56C9A62DB9DC}"/>
              </a:ext>
            </a:extLst>
          </p:cNvPr>
          <p:cNvSpPr txBox="1"/>
          <p:nvPr/>
        </p:nvSpPr>
        <p:spPr>
          <a:xfrm>
            <a:off x="589381" y="1475955"/>
            <a:ext cx="95253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Other departments in the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should be a strong link between Customer Complaints and Cyber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customer is generally the first to know about a data breach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Be aware of the Cyber Security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little hit and miss, but chatter on forums/Discord/social media can be informative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Get embedded in Hacking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most informative route, but access can be incredibly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It’s possible to convert to the dark side</a:t>
            </a:r>
          </a:p>
        </p:txBody>
      </p:sp>
    </p:spTree>
    <p:extLst>
      <p:ext uri="{BB962C8B-B14F-4D97-AF65-F5344CB8AC3E}">
        <p14:creationId xmlns:p14="http://schemas.microsoft.com/office/powerpoint/2010/main" val="4183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E168-CE8C-4F7D-A30A-A5F718A1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this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A14BF-0C34-473B-AD62-831BA45D1A6A}"/>
              </a:ext>
            </a:extLst>
          </p:cNvPr>
          <p:cNvSpPr txBox="1"/>
          <p:nvPr/>
        </p:nvSpPr>
        <p:spPr>
          <a:xfrm>
            <a:off x="638978" y="1288973"/>
            <a:ext cx="9926198" cy="45317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Specialised threats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Technical Attacks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State Sponsored Attacks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Cybercrime and the Dark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Intrusion Detection systems and Machine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64795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2E93-D586-48AC-8A5C-22A8E42C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Exam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F1027-0A45-4393-B243-536BFE350864}"/>
              </a:ext>
            </a:extLst>
          </p:cNvPr>
          <p:cNvSpPr txBox="1"/>
          <p:nvPr/>
        </p:nvSpPr>
        <p:spPr>
          <a:xfrm>
            <a:off x="891988" y="1300099"/>
            <a:ext cx="8628961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Explain how Rootkits work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Explain why Physical inspections of computer systems is important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Discuss the difference between the Deep Web and Dark Web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Explain how an IDS works</a:t>
            </a:r>
          </a:p>
        </p:txBody>
      </p:sp>
    </p:spTree>
    <p:extLst>
      <p:ext uri="{BB962C8B-B14F-4D97-AF65-F5344CB8AC3E}">
        <p14:creationId xmlns:p14="http://schemas.microsoft.com/office/powerpoint/2010/main" val="3196628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D002-684D-0BFC-49F2-D5B93C2B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673" y="2782456"/>
            <a:ext cx="4019301" cy="915589"/>
          </a:xfrm>
        </p:spPr>
        <p:txBody>
          <a:bodyPr/>
          <a:lstStyle/>
          <a:p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2637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E2F7-0E39-458B-9C4C-BDCC8A97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5" y="223368"/>
            <a:ext cx="10816139" cy="915589"/>
          </a:xfrm>
        </p:spPr>
        <p:txBody>
          <a:bodyPr/>
          <a:lstStyle/>
          <a:p>
            <a:r>
              <a:rPr lang="en-GB" dirty="0"/>
              <a:t>Keyloggers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5F3D1-28C0-42B7-8CA9-5914ED3BF81B}"/>
              </a:ext>
            </a:extLst>
          </p:cNvPr>
          <p:cNvSpPr txBox="1"/>
          <p:nvPr/>
        </p:nvSpPr>
        <p:spPr>
          <a:xfrm>
            <a:off x="406755" y="935307"/>
            <a:ext cx="39882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Variety of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physical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wireless sniffers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overlays for an ATM pad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keyboard API capture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Screen logging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of a virtual keyboard or mouse to enter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Regular inspection of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Extensive use of One Time Passwords (OTPs) and Multi Factor Authentication (MFA)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58E16F-5EC3-494C-8CB0-DE0CE860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38" y="1606818"/>
            <a:ext cx="4429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E4C2-A365-4648-81ED-0A43CEFD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Rubber duckies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124B1-5B10-4E1F-85A2-F74281D4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84" y="1338266"/>
            <a:ext cx="9144000" cy="3547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CD83AC-1BF1-4C8A-B520-D6408A239BE2}"/>
              </a:ext>
            </a:extLst>
          </p:cNvPr>
          <p:cNvSpPr txBox="1"/>
          <p:nvPr/>
        </p:nvSpPr>
        <p:spPr>
          <a:xfrm>
            <a:off x="825830" y="5196568"/>
            <a:ext cx="9938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Keep in mind these are illegal in the UK…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68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BC8-161E-4255-A453-46EBEA61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Rootkits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8F8DB-F813-44B0-86A8-62E8A91B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05" y="1397675"/>
            <a:ext cx="4615840" cy="33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2DFD99-F01D-4401-ABA8-45CEA66CC6A9}"/>
              </a:ext>
            </a:extLst>
          </p:cNvPr>
          <p:cNvSpPr txBox="1"/>
          <p:nvPr/>
        </p:nvSpPr>
        <p:spPr>
          <a:xfrm>
            <a:off x="441780" y="1397675"/>
            <a:ext cx="60978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From ‘root’ access and ‘kit’</a:t>
            </a:r>
          </a:p>
          <a:p>
            <a:endParaRPr lang="en-GB" b="1" u="sng" dirty="0"/>
          </a:p>
          <a:p>
            <a:r>
              <a:rPr lang="en-GB" b="1" u="sng" dirty="0"/>
              <a:t>First some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Your hardware should not be easily accessible by software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Lower rings will still operate if the upper ones crash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privileged rings generally have access to all rings with lower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privileged rings are invisible to lower privilege 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probably see where this is going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7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BC8-161E-4255-A453-46EBEA61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5" y="120712"/>
            <a:ext cx="10816139" cy="915589"/>
          </a:xfrm>
        </p:spPr>
        <p:txBody>
          <a:bodyPr/>
          <a:lstStyle/>
          <a:p>
            <a:r>
              <a:rPr lang="en-GB" dirty="0"/>
              <a:t>Rootkits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DFD99-F01D-4401-ABA8-45CEA66CC6A9}"/>
              </a:ext>
            </a:extLst>
          </p:cNvPr>
          <p:cNvSpPr txBox="1"/>
          <p:nvPr/>
        </p:nvSpPr>
        <p:spPr>
          <a:xfrm>
            <a:off x="329637" y="578506"/>
            <a:ext cx="91869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load prior to all your protective software and in bad cases it will overwrite firmware on your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Generally used to hide other malware, like backdoors, botnets etc.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found in commercial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DRM – Alcohol 120%, WoW’s Warden, Software registration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Kernel level Rootkits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Very hard to write and can destabilise the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Has access to everything though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Bootkits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Infects your Master Boot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Can break full disk encryption</a:t>
            </a:r>
          </a:p>
          <a:p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check firmware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 careful about ‘rooting’ your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Avoid illegal software (did I need to say this?)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6AA64-D7A3-4FC7-B7BD-F0378C67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93" y="295990"/>
            <a:ext cx="2312519" cy="16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BC8-161E-4255-A453-46EBEA61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5" y="506302"/>
            <a:ext cx="10816139" cy="915589"/>
          </a:xfrm>
        </p:spPr>
        <p:txBody>
          <a:bodyPr/>
          <a:lstStyle/>
          <a:p>
            <a:r>
              <a:rPr lang="en-GB" dirty="0"/>
              <a:t>Logic Bombs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DFD99-F01D-4401-ABA8-45CEA66CC6A9}"/>
              </a:ext>
            </a:extLst>
          </p:cNvPr>
          <p:cNvSpPr txBox="1"/>
          <p:nvPr/>
        </p:nvSpPr>
        <p:spPr>
          <a:xfrm>
            <a:off x="540066" y="1421891"/>
            <a:ext cx="91869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Makes use of insider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Has a trigger (normally a date or an event)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delete data, load malware, open a backdoor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This Siemens employee </a:t>
            </a:r>
            <a:r>
              <a:rPr lang="en-GB" dirty="0"/>
              <a:t>used it cause software to malfunction so the company would re-hire him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u="sng" dirty="0"/>
              <a:t>Defences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Don’t annoy and fire your cyber security and IT personnel?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if you have, then make sure to revoke access prior to informing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Prevent employees having access to core systems</a:t>
            </a:r>
          </a:p>
        </p:txBody>
      </p:sp>
      <p:pic>
        <p:nvPicPr>
          <p:cNvPr id="7" name="Picture 2" descr="Logic Bomb Clip Art at Clker.com - vector clip art online ...">
            <a:extLst>
              <a:ext uri="{FF2B5EF4-FFF2-40B4-BE49-F238E27FC236}">
                <a16:creationId xmlns:a16="http://schemas.microsoft.com/office/drawing/2014/main" id="{C6F0A0E3-0808-4D28-888C-9167DCE18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84" y="124935"/>
            <a:ext cx="28384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3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83CE-7D4C-49B6-A2ED-F6CCE6C2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Government level threats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2047D-5785-40D8-83FE-195F69F79FCD}"/>
              </a:ext>
            </a:extLst>
          </p:cNvPr>
          <p:cNvSpPr txBox="1"/>
          <p:nvPr/>
        </p:nvSpPr>
        <p:spPr>
          <a:xfrm>
            <a:off x="329637" y="1674674"/>
            <a:ext cx="102685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State sponsored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State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Cyber weapons</a:t>
            </a:r>
          </a:p>
        </p:txBody>
      </p:sp>
    </p:spTree>
    <p:extLst>
      <p:ext uri="{BB962C8B-B14F-4D97-AF65-F5344CB8AC3E}">
        <p14:creationId xmlns:p14="http://schemas.microsoft.com/office/powerpoint/2010/main" val="386407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a5b56c0-c50f-42c6-a219-4b60a8f72247"/>
</p:tagLst>
</file>

<file path=ppt/theme/theme1.xml><?xml version="1.0" encoding="utf-8"?>
<a:theme xmlns:a="http://schemas.openxmlformats.org/drawingml/2006/main" name="UoP master">
  <a:themeElements>
    <a:clrScheme name="Custom 22">
      <a:dk1>
        <a:srgbClr val="525962"/>
      </a:dk1>
      <a:lt1>
        <a:sysClr val="window" lastClr="FFFFFF"/>
      </a:lt1>
      <a:dk2>
        <a:srgbClr val="621360"/>
      </a:dk2>
      <a:lt2>
        <a:srgbClr val="FFFFFF"/>
      </a:lt2>
      <a:accent1>
        <a:srgbClr val="00A0FF"/>
      </a:accent1>
      <a:accent2>
        <a:srgbClr val="621360"/>
      </a:accent2>
      <a:accent3>
        <a:srgbClr val="9C9C9C"/>
      </a:accent3>
      <a:accent4>
        <a:srgbClr val="0078B4"/>
      </a:accent4>
      <a:accent5>
        <a:srgbClr val="A805A8"/>
      </a:accent5>
      <a:accent6>
        <a:srgbClr val="005A87"/>
      </a:accent6>
      <a:hlink>
        <a:srgbClr val="00A0FF"/>
      </a:hlink>
      <a:folHlink>
        <a:srgbClr val="0078B4"/>
      </a:folHlink>
    </a:clrScheme>
    <a:fontScheme name="QMUL Font Style - Montserrat">
      <a:majorFont>
        <a:latin typeface="Montserrat SemiBold"/>
        <a:ea typeface=""/>
        <a:cs typeface=""/>
      </a:majorFont>
      <a:minorFont>
        <a:latin typeface="Montserrat Medium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fontScale="925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versity full presentation template June 2018" id="{AE6A5D99-4635-436C-B857-BF2179EE91B3}" vid="{ACAC4A50-CB67-4E8C-AFA8-0A3FDCAB2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37b5d313-d9a5-46b0-828a-a1ee45d314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971116437A4A4E9568318B065ED155" ma:contentTypeVersion="14" ma:contentTypeDescription="Create a new document." ma:contentTypeScope="" ma:versionID="9cf4f99a8fcab34466cc72b6538e4824">
  <xsd:schema xmlns:xsd="http://www.w3.org/2001/XMLSchema" xmlns:xs="http://www.w3.org/2001/XMLSchema" xmlns:p="http://schemas.microsoft.com/office/2006/metadata/properties" xmlns:ns2="37b5d313-d9a5-46b0-828a-a1ee45d314ce" xmlns:ns3="fe6c2fdb-9cb1-438a-befe-0a6feab53f33" targetNamespace="http://schemas.microsoft.com/office/2006/metadata/properties" ma:root="true" ma:fieldsID="4116dc0daa87f2528c0d5c5ff4187e4c" ns2:_="" ns3:_="">
    <xsd:import namespace="37b5d313-d9a5-46b0-828a-a1ee45d314ce"/>
    <xsd:import namespace="fe6c2fdb-9cb1-438a-befe-0a6feab53f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Dat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5d313-d9a5-46b0-828a-a1ee45d314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c2fdb-9cb1-438a-befe-0a6feab53f3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Site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90C966-66CF-4608-9449-65E968D631EF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788ac699-dec0-4f97-b9ae-677b555a6a95"/>
    <ds:schemaRef ds:uri="http://schemas.microsoft.com/office/2006/documentManagement/types"/>
    <ds:schemaRef ds:uri="42246eb3-25cd-48e4-9726-49757d9e6c43"/>
    <ds:schemaRef ds:uri="http://purl.org/dc/dcmitype/"/>
    <ds:schemaRef ds:uri="http://purl.org/dc/elements/1.1/"/>
    <ds:schemaRef ds:uri="37b5d313-d9a5-46b0-828a-a1ee45d314ce"/>
  </ds:schemaRefs>
</ds:datastoreItem>
</file>

<file path=customXml/itemProps2.xml><?xml version="1.0" encoding="utf-8"?>
<ds:datastoreItem xmlns:ds="http://schemas.openxmlformats.org/officeDocument/2006/customXml" ds:itemID="{B8B0DF09-9B96-4BB1-8A05-C3572D21EE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5d313-d9a5-46b0-828a-a1ee45d314ce"/>
    <ds:schemaRef ds:uri="fe6c2fdb-9cb1-438a-befe-0a6feab53f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6787EF-BC26-4CAF-BC45-A76034D009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Branded Power Point_Basic Templates</Template>
  <TotalTime>304</TotalTime>
  <Words>1430</Words>
  <Application>Microsoft Office PowerPoint</Application>
  <PresentationFormat>Widescreen</PresentationFormat>
  <Paragraphs>240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Montserrat Medium</vt:lpstr>
      <vt:lpstr>Calibri</vt:lpstr>
      <vt:lpstr>Aero Bold</vt:lpstr>
      <vt:lpstr>Arial</vt:lpstr>
      <vt:lpstr>Calibri bold</vt:lpstr>
      <vt:lpstr>Montserrat SemiBold</vt:lpstr>
      <vt:lpstr>Aero Light</vt:lpstr>
      <vt:lpstr>Calibri Light</vt:lpstr>
      <vt:lpstr>UoP master</vt:lpstr>
      <vt:lpstr>Who is knocking on the door to your Information System? - Part 2  Lecturer - Martin Sparrius</vt:lpstr>
      <vt:lpstr>There is always a new angle</vt:lpstr>
      <vt:lpstr>Plan for this session</vt:lpstr>
      <vt:lpstr>Keyloggers</vt:lpstr>
      <vt:lpstr>Rubber duckies</vt:lpstr>
      <vt:lpstr>Rootkits</vt:lpstr>
      <vt:lpstr>Rootkits</vt:lpstr>
      <vt:lpstr>Logic Bombs</vt:lpstr>
      <vt:lpstr>Government level threats</vt:lpstr>
      <vt:lpstr>State sponsored attacks</vt:lpstr>
      <vt:lpstr>State Surveillance</vt:lpstr>
      <vt:lpstr>Cyber Weapons (like Pegasus)</vt:lpstr>
      <vt:lpstr>A bit of detail on Pegasus</vt:lpstr>
      <vt:lpstr>Are they in your system? Intrusion Detection and Machine Learning</vt:lpstr>
      <vt:lpstr>Intrusion Detection Systems (IDS)</vt:lpstr>
      <vt:lpstr>An example of an IDS</vt:lpstr>
      <vt:lpstr>Limitations of an IDS</vt:lpstr>
      <vt:lpstr>The Dark Web (where you learn to be a real hacker?)</vt:lpstr>
      <vt:lpstr>The Dark Web can be very dark!</vt:lpstr>
      <vt:lpstr>You won’t get a good job with a criminal record</vt:lpstr>
      <vt:lpstr>Cybercrime and the Dark Web</vt:lpstr>
      <vt:lpstr>But a lot is illegal</vt:lpstr>
      <vt:lpstr>Finding sites can be tricky</vt:lpstr>
      <vt:lpstr>A new way of buying and selling</vt:lpstr>
      <vt:lpstr>Until you are caught</vt:lpstr>
      <vt:lpstr>Impossible without this</vt:lpstr>
      <vt:lpstr>Cybercrime and the Dark Web</vt:lpstr>
      <vt:lpstr>The role of the Dark/Deep Web</vt:lpstr>
      <vt:lpstr>Threat intelligence from the ‘wild’</vt:lpstr>
      <vt:lpstr>Possible Exam Questions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PRESENTATION Basic template</dc:title>
  <dc:creator>Rachel Sergison</dc:creator>
  <cp:lastModifiedBy>Martin Sparrius</cp:lastModifiedBy>
  <cp:revision>55</cp:revision>
  <cp:lastPrinted>2018-06-18T16:08:43Z</cp:lastPrinted>
  <dcterms:created xsi:type="dcterms:W3CDTF">2019-01-08T15:14:01Z</dcterms:created>
  <dcterms:modified xsi:type="dcterms:W3CDTF">2024-02-20T10:57:41Z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0x01010097971116437A4A4E9568318B065ED155</vt:lpwstr>
  </property>
</Properties>
</file>